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6" r:id="rId2"/>
    <p:sldId id="256" r:id="rId3"/>
    <p:sldId id="261" r:id="rId4"/>
    <p:sldId id="258" r:id="rId5"/>
    <p:sldId id="260" r:id="rId6"/>
    <p:sldId id="257" r:id="rId7"/>
    <p:sldId id="262" r:id="rId8"/>
    <p:sldId id="266" r:id="rId9"/>
    <p:sldId id="271" r:id="rId10"/>
    <p:sldId id="269" r:id="rId11"/>
    <p:sldId id="270" r:id="rId12"/>
    <p:sldId id="273" r:id="rId13"/>
    <p:sldId id="274" r:id="rId14"/>
    <p:sldId id="275" r:id="rId15"/>
    <p:sldId id="276" r:id="rId16"/>
    <p:sldId id="300" r:id="rId17"/>
    <p:sldId id="301" r:id="rId18"/>
    <p:sldId id="268" r:id="rId19"/>
    <p:sldId id="279" r:id="rId20"/>
    <p:sldId id="280" r:id="rId21"/>
    <p:sldId id="310" r:id="rId22"/>
    <p:sldId id="311" r:id="rId23"/>
    <p:sldId id="312" r:id="rId24"/>
    <p:sldId id="314" r:id="rId25"/>
    <p:sldId id="313" r:id="rId26"/>
    <p:sldId id="302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3" r:id="rId42"/>
    <p:sldId id="304" r:id="rId43"/>
    <p:sldId id="307" r:id="rId44"/>
    <p:sldId id="308" r:id="rId45"/>
    <p:sldId id="309" r:id="rId46"/>
    <p:sldId id="29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2" autoAdjust="0"/>
    <p:restoredTop sz="94681"/>
  </p:normalViewPr>
  <p:slideViewPr>
    <p:cSldViewPr snapToGrid="0" showGuides="1">
      <p:cViewPr varScale="1">
        <p:scale>
          <a:sx n="108" d="100"/>
          <a:sy n="108" d="100"/>
        </p:scale>
        <p:origin x="216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2B02F-CA88-4D16-B868-CA4386F5C22A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95F17-90E3-4BFA-B804-CEDA754F5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6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95F17-90E3-4BFA-B804-CEDA754F59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4D519-37CC-FF32-353D-B73A84D98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9FC90-F9D7-BD49-B0F0-BF2BC342A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54E21-FB17-720D-81E3-AAB86F65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FF937-30B2-CB02-F6EC-D7DADEF9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3893-96CF-21DD-90A9-FF8C579F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4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BC7B-18B3-CAC9-EABF-A854759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DBC4D-0AB6-340E-BFB0-EB97E3635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25B31-623D-4103-940D-A3ED643B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285AB-A8AF-EAA3-F776-D3634633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D117C-FE42-61DB-28C0-ADE605DD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ADBBD-A063-D010-7038-B95EF88C8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8C448-37E0-E111-BF59-2E7DF8FB4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5D7F6-ACBE-8A6B-D34E-6D49371E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0EA2E-9ADE-D609-7509-F6BF2903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46CE4-118A-8CA8-7834-5DD1628B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3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F736-5F4D-1475-31B0-C8FBA72F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32799-363A-ADB0-D462-2400A87FC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DFC81-E5DE-4CD5-BDC2-8188E6C2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CEEF-0AB6-EB07-C0FA-5E385078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C2C65-90D9-AEAA-CEA9-7CEFC9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F493-9575-3CE2-057C-41C0820D4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15CF0-9D01-6ECE-1B02-B455F58EC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FEFCF-5747-0BE1-E41D-D37ECBA7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7AA7C-E7D3-4459-BFD8-CD7F9687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232F5-29AE-9AF4-D05A-4E8E34E6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AE6B9-ED46-D77C-D3C5-AC625007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E605F-D889-616B-F3E0-B43DA181A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BDEB9-67C2-9BD1-BFD0-8E7464607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8D941-FA93-B10D-8DE4-E318672E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FCBFA-6377-0825-068F-310E5C85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50652-7E5D-2D17-B6F1-EC04EB82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7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8E04-42D2-5FB9-AEF6-B0B87F14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6F1A5-11E3-9993-EFDD-41932332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1E220-FBA9-87CC-00EA-5AA3E9517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F9752-7C4F-B0F4-97EF-35DD24CEB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0BFFB-A16F-33E8-2AFB-5112C45A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B6BBA4-4042-1453-A8D4-1788D765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40ED6-55A6-5CE0-915B-8EE90919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ECAFE-944B-0208-F5F1-4DEDEC70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9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B019D-2A0F-19A3-8FD8-39DEE22E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4B250-E0A5-A60D-FB3C-3D1C25F1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D5102-4325-E1B4-CA37-D20B67E5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583F5-2E0A-5A26-F709-F46A855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2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25937-C374-12CA-DDDB-36F977C7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59DA6-87B1-0AC0-4E1C-81DE1900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C3FC2-315C-6ED7-D2F5-ADB60ECF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99B4-282A-8129-BD44-FB3358A3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372FA-3ABC-58D5-B2F7-24C673C6F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C288-B8B9-793A-19B5-021F94339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B4A82-7060-FCA1-BAE8-6EF0A529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5AAAF-3D17-AD8C-999C-C168EC79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EB077-B760-2D5F-2199-69F8264F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1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A7B6-E0CF-ABD9-3CA4-54AF03116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CAF65-AE48-CBC6-8364-494EF3983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F6405-8A6C-99D2-694F-A4D3C9AB6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687DC-4D76-3B88-F330-D2C08B59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EF023-5732-2CC4-5F0E-2E5813A2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68301-9A2F-8508-4380-38EEA88C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B8CA9-DC2E-1B05-0570-32D45974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0E32B-1F52-C5DB-1A8D-B379CC9F3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DF491-1E71-EC98-8B22-E0A2CC059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74204-7CCB-4F96-A709-508A321950D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A9764-CD1F-2610-CD08-13982B5BF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30A30-469C-9C86-EB0E-D091A4E6D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E7D02-B8AB-414C-8D6A-5E2AEFB0A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9EEE1E9-6A3B-77EB-E0BA-C775F864714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6549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Problem-Solving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756AC-7B25-C7D0-88ED-A7899D03E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738" y="1690688"/>
            <a:ext cx="6979315" cy="4187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61B90D-08FE-59E6-11B6-63F6AF74921B}"/>
              </a:ext>
            </a:extLst>
          </p:cNvPr>
          <p:cNvSpPr txBox="1"/>
          <p:nvPr/>
        </p:nvSpPr>
        <p:spPr>
          <a:xfrm>
            <a:off x="8581688" y="5844689"/>
            <a:ext cx="3601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Gregory Carpenter, DrPH, FRSA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Security Officer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KnowledgeBridge International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636662-4CD5-6F45-C56F-B7AC3339A4A5}"/>
              </a:ext>
            </a:extLst>
          </p:cNvPr>
          <p:cNvSpPr txBox="1"/>
          <p:nvPr/>
        </p:nvSpPr>
        <p:spPr>
          <a:xfrm>
            <a:off x="507998" y="5833397"/>
            <a:ext cx="2260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July 2024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HOPE XV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John’s University</a:t>
            </a:r>
          </a:p>
        </p:txBody>
      </p:sp>
    </p:spTree>
    <p:extLst>
      <p:ext uri="{BB962C8B-B14F-4D97-AF65-F5344CB8AC3E}">
        <p14:creationId xmlns:p14="http://schemas.microsoft.com/office/powerpoint/2010/main" val="47668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Imagery Trek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Generating Tool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 options or highly innovative options are needed</a:t>
            </a:r>
          </a:p>
        </p:txBody>
      </p:sp>
    </p:spTree>
    <p:extLst>
      <p:ext uri="{BB962C8B-B14F-4D97-AF65-F5344CB8AC3E}">
        <p14:creationId xmlns:p14="http://schemas.microsoft.com/office/powerpoint/2010/main" val="388236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Imagery Trek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768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for Imagery Trek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a List of Random Words.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and Record Images.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Fuzzy Connections.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Concrete Connections.</a:t>
            </a:r>
          </a:p>
        </p:txBody>
      </p:sp>
    </p:spTree>
    <p:extLst>
      <p:ext uri="{BB962C8B-B14F-4D97-AF65-F5344CB8AC3E}">
        <p14:creationId xmlns:p14="http://schemas.microsoft.com/office/powerpoint/2010/main" val="65064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Ladder of Abstraction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Generating Tool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Explores a task or requirement in either a broader or more focused manner</a:t>
            </a:r>
          </a:p>
        </p:txBody>
      </p:sp>
    </p:spTree>
    <p:extLst>
      <p:ext uri="{BB962C8B-B14F-4D97-AF65-F5344CB8AC3E}">
        <p14:creationId xmlns:p14="http://schemas.microsoft.com/office/powerpoint/2010/main" val="428585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Ladder of Abstraction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B78A9-44B7-0EE1-6554-0FB65ECF0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60" b="5393"/>
          <a:stretch/>
        </p:blipFill>
        <p:spPr>
          <a:xfrm>
            <a:off x="5922714" y="643466"/>
            <a:ext cx="448990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2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Morphological Matrix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Generating Tool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Combines elements from several attributes of the task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Stimulate incremental change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many options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 new combinations within the task</a:t>
            </a:r>
          </a:p>
        </p:txBody>
      </p:sp>
    </p:spTree>
    <p:extLst>
      <p:ext uri="{BB962C8B-B14F-4D97-AF65-F5344CB8AC3E}">
        <p14:creationId xmlns:p14="http://schemas.microsoft.com/office/powerpoint/2010/main" val="363052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861656" y="1967266"/>
            <a:ext cx="282452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Morphological Matrix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31569-6000-2B7B-2C33-BB835961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11" y="643466"/>
            <a:ext cx="638250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0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654925" algn="l"/>
              </a:tabLst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Enhancements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SCAMPER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Force-fitting</a:t>
            </a:r>
          </a:p>
        </p:txBody>
      </p:sp>
    </p:spTree>
    <p:extLst>
      <p:ext uri="{BB962C8B-B14F-4D97-AF65-F5344CB8AC3E}">
        <p14:creationId xmlns:p14="http://schemas.microsoft.com/office/powerpoint/2010/main" val="189016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7654925" algn="l"/>
              </a:tabLst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SCAMPER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Enhancements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tool is designed to stimulate break-through thinking.</a:t>
            </a:r>
          </a:p>
        </p:txBody>
      </p:sp>
    </p:spTree>
    <p:extLst>
      <p:ext uri="{BB962C8B-B14F-4D97-AF65-F5344CB8AC3E}">
        <p14:creationId xmlns:p14="http://schemas.microsoft.com/office/powerpoint/2010/main" val="2490570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SCAMPER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for SCAMPER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Substitute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Modify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to other uses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Eliminate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Rearrange - Reverse</a:t>
            </a:r>
          </a:p>
        </p:txBody>
      </p:sp>
    </p:spTree>
    <p:extLst>
      <p:ext uri="{BB962C8B-B14F-4D97-AF65-F5344CB8AC3E}">
        <p14:creationId xmlns:p14="http://schemas.microsoft.com/office/powerpoint/2010/main" val="119578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Fitting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Enhancements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Force-fitting is an idea-generating tool that involves making unusual connections between ideas or items that don’t normally fit together.</a:t>
            </a:r>
          </a:p>
        </p:txBody>
      </p:sp>
    </p:spTree>
    <p:extLst>
      <p:ext uri="{BB962C8B-B14F-4D97-AF65-F5344CB8AC3E}">
        <p14:creationId xmlns:p14="http://schemas.microsoft.com/office/powerpoint/2010/main" val="224511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83B8EB0-3F82-5CCE-3FE5-77CA665C6E4C}"/>
              </a:ext>
            </a:extLst>
          </p:cNvPr>
          <p:cNvSpPr/>
          <p:nvPr/>
        </p:nvSpPr>
        <p:spPr>
          <a:xfrm>
            <a:off x="4254842" y="3337068"/>
            <a:ext cx="3698791" cy="3429000"/>
          </a:xfrm>
          <a:prstGeom prst="ellipse">
            <a:avLst/>
          </a:prstGeom>
          <a:solidFill>
            <a:schemeClr val="accent2">
              <a:lumMod val="75000"/>
              <a:alpha val="25000"/>
            </a:scheme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AC32D9-1426-3845-105A-EBD2F918C359}"/>
              </a:ext>
            </a:extLst>
          </p:cNvPr>
          <p:cNvSpPr/>
          <p:nvPr/>
        </p:nvSpPr>
        <p:spPr>
          <a:xfrm>
            <a:off x="3328087" y="1613306"/>
            <a:ext cx="3698791" cy="3429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2677A0-971E-3075-FE04-D62A0980E500}"/>
              </a:ext>
            </a:extLst>
          </p:cNvPr>
          <p:cNvSpPr/>
          <p:nvPr/>
        </p:nvSpPr>
        <p:spPr>
          <a:xfrm>
            <a:off x="5165122" y="1530929"/>
            <a:ext cx="3698791" cy="3429000"/>
          </a:xfrm>
          <a:prstGeom prst="ellipse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94261-77EE-C03F-D349-33E6D1515032}"/>
              </a:ext>
            </a:extLst>
          </p:cNvPr>
          <p:cNvSpPr txBox="1"/>
          <p:nvPr/>
        </p:nvSpPr>
        <p:spPr>
          <a:xfrm>
            <a:off x="4125697" y="2629677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36F45-8A16-18C6-9193-C0FE1064757B}"/>
              </a:ext>
            </a:extLst>
          </p:cNvPr>
          <p:cNvSpPr txBox="1"/>
          <p:nvPr/>
        </p:nvSpPr>
        <p:spPr>
          <a:xfrm>
            <a:off x="6622848" y="429915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Stalker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718088-7D03-411C-CDE3-5D25D4E2A9A1}"/>
              </a:ext>
            </a:extLst>
          </p:cNvPr>
          <p:cNvSpPr txBox="1"/>
          <p:nvPr/>
        </p:nvSpPr>
        <p:spPr>
          <a:xfrm>
            <a:off x="4825462" y="4279903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Geek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B5CBD-75FD-AF04-BFD2-F9326E984088}"/>
              </a:ext>
            </a:extLst>
          </p:cNvPr>
          <p:cNvSpPr txBox="1"/>
          <p:nvPr/>
        </p:nvSpPr>
        <p:spPr>
          <a:xfrm>
            <a:off x="5669595" y="265112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8DA8B-CDAD-23D4-5AF4-55F8B610793F}"/>
              </a:ext>
            </a:extLst>
          </p:cNvPr>
          <p:cNvSpPr txBox="1"/>
          <p:nvPr/>
        </p:nvSpPr>
        <p:spPr>
          <a:xfrm>
            <a:off x="5677656" y="3750335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BF337-680C-6D26-43B6-D962905FD692}"/>
              </a:ext>
            </a:extLst>
          </p:cNvPr>
          <p:cNvSpPr txBox="1"/>
          <p:nvPr/>
        </p:nvSpPr>
        <p:spPr>
          <a:xfrm>
            <a:off x="7203354" y="2544038"/>
            <a:ext cx="1463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Socially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Awkward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27F5B6-D0CE-C92D-C738-4EB46C6C6FA0}"/>
              </a:ext>
            </a:extLst>
          </p:cNvPr>
          <p:cNvSpPr txBox="1"/>
          <p:nvPr/>
        </p:nvSpPr>
        <p:spPr>
          <a:xfrm>
            <a:off x="5351443" y="5435916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Obsession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9EEE1E9-6A3B-77EB-E0BA-C775F864714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6549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Problem-Solving</a:t>
            </a:r>
          </a:p>
        </p:txBody>
      </p:sp>
    </p:spTree>
    <p:extLst>
      <p:ext uri="{BB962C8B-B14F-4D97-AF65-F5344CB8AC3E}">
        <p14:creationId xmlns:p14="http://schemas.microsoft.com/office/powerpoint/2010/main" val="2290348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 Fitting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637081" y="2318197"/>
            <a:ext cx="11340060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for Force Fitting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evaluate your ideas as you generate them. Ideas are potential paths to follow, neither good nor bad.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more ideas you have, the more ideas you will tend to come up with.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ignore silly or odd ideas; they could have potential down the road.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combining ideas as you go along.</a:t>
            </a:r>
          </a:p>
        </p:txBody>
      </p:sp>
    </p:spTree>
    <p:extLst>
      <p:ext uri="{BB962C8B-B14F-4D97-AF65-F5344CB8AC3E}">
        <p14:creationId xmlns:p14="http://schemas.microsoft.com/office/powerpoint/2010/main" val="3129959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941C4-0ADC-4F54-AD50-54F5A155B995}"/>
              </a:ext>
            </a:extLst>
          </p:cNvPr>
          <p:cNvSpPr txBox="1"/>
          <p:nvPr/>
        </p:nvSpPr>
        <p:spPr>
          <a:xfrm>
            <a:off x="0" y="2318197"/>
            <a:ext cx="12192000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Technologies That Could Transform Everyday L</a:t>
            </a:r>
            <a:r>
              <a:rPr lang="en-US" sz="36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6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Exercise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5AAD7-0354-F5FC-504D-D96578E8DBBB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Defer Judgement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Strive for Quantity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 Combinations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Freewheel</a:t>
            </a:r>
          </a:p>
        </p:txBody>
      </p:sp>
    </p:spTree>
    <p:extLst>
      <p:ext uri="{BB962C8B-B14F-4D97-AF65-F5344CB8AC3E}">
        <p14:creationId xmlns:p14="http://schemas.microsoft.com/office/powerpoint/2010/main" val="1861425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81BFA-C0C5-3A42-E4A2-6F143E5E356A}"/>
              </a:ext>
            </a:extLst>
          </p:cNvPr>
          <p:cNvSpPr txBox="1"/>
          <p:nvPr/>
        </p:nvSpPr>
        <p:spPr>
          <a:xfrm>
            <a:off x="628644" y="2318197"/>
            <a:ext cx="10958519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Generate Ideas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one potential technology per Post-it note.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 broadly and consider different aspects of humanity or nature.</a:t>
            </a:r>
          </a:p>
        </p:txBody>
      </p:sp>
    </p:spTree>
    <p:extLst>
      <p:ext uri="{BB962C8B-B14F-4D97-AF65-F5344CB8AC3E}">
        <p14:creationId xmlns:p14="http://schemas.microsoft.com/office/powerpoint/2010/main" val="2125020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Exercise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5AAD7-0354-F5FC-504D-D96578E8DBBB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Defer Judgement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Strive for Quantity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 Combinations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Freewheel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B699C-22B9-A217-89DF-FEEF80B5811C}"/>
              </a:ext>
            </a:extLst>
          </p:cNvPr>
          <p:cNvSpPr txBox="1"/>
          <p:nvPr/>
        </p:nvSpPr>
        <p:spPr>
          <a:xfrm>
            <a:off x="418616" y="1832310"/>
            <a:ext cx="1135476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Technologies That Could Transform Everyday Life</a:t>
            </a:r>
          </a:p>
        </p:txBody>
      </p:sp>
    </p:spTree>
    <p:extLst>
      <p:ext uri="{BB962C8B-B14F-4D97-AF65-F5344CB8AC3E}">
        <p14:creationId xmlns:p14="http://schemas.microsoft.com/office/powerpoint/2010/main" val="1028722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Exercise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CC622-5766-7302-FFBD-423D2C2E9B5C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Group Discussion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participants share their Post-it notes one by one.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Stick each note on the whiteboard or surface.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 a brief discussion after each note is placed to clarify or elaborate on the idea.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different colors to group similar ideas (If available)</a:t>
            </a:r>
          </a:p>
        </p:txBody>
      </p:sp>
    </p:spTree>
    <p:extLst>
      <p:ext uri="{BB962C8B-B14F-4D97-AF65-F5344CB8AC3E}">
        <p14:creationId xmlns:p14="http://schemas.microsoft.com/office/powerpoint/2010/main" val="2209407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7C43E-1E46-8CFC-F087-71071C4B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1718C-8C01-E367-31B7-4A9D7512F542}"/>
              </a:ext>
            </a:extLst>
          </p:cNvPr>
          <p:cNvSpPr>
            <a:spLocks/>
          </p:cNvSpPr>
          <p:nvPr/>
        </p:nvSpPr>
        <p:spPr>
          <a:xfrm>
            <a:off x="1530008" y="2050346"/>
            <a:ext cx="6667111" cy="44935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Advantages, Limitations, Unique Qualities, Overcome Limitations (AULO)</a:t>
            </a:r>
          </a:p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Evaluation Matrix</a:t>
            </a:r>
          </a:p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Criteria</a:t>
            </a:r>
          </a:p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Highlighting</a:t>
            </a:r>
          </a:p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Musts/Wants</a:t>
            </a:r>
          </a:p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Paired Comparison Analysis</a:t>
            </a:r>
          </a:p>
          <a:p>
            <a:pPr marL="457200" indent="-4572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Short/Medium/Long (SML)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3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Advantages, Limitations, Unique Qualities, Overcome Limitations (AULO)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Advantages, Limitations, Unique Qualities, Overcome Limitations (AULO) is a focusing tool used to analyze promising options.</a:t>
            </a:r>
          </a:p>
        </p:txBody>
      </p:sp>
    </p:spTree>
    <p:extLst>
      <p:ext uri="{BB962C8B-B14F-4D97-AF65-F5344CB8AC3E}">
        <p14:creationId xmlns:p14="http://schemas.microsoft.com/office/powerpoint/2010/main" val="1896372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Advantages, Limitations, Unique Qualities, Overcome Limitations (AULO)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68B0D-9874-2543-DEAF-1473ADC90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81" y="643466"/>
            <a:ext cx="399557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83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Matrix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Matrix provides a structured approach for evaluating options against specific criteria.</a:t>
            </a:r>
          </a:p>
        </p:txBody>
      </p:sp>
    </p:spTree>
    <p:extLst>
      <p:ext uri="{BB962C8B-B14F-4D97-AF65-F5344CB8AC3E}">
        <p14:creationId xmlns:p14="http://schemas.microsoft.com/office/powerpoint/2010/main" val="34545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7F2D70-612D-9DDE-460F-5FE2A1CE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892" y="2309321"/>
            <a:ext cx="1621485" cy="20251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6549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Gregory Carpenter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43B878-A81A-D7BF-5961-D762FA5C7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823" y="4073366"/>
            <a:ext cx="2054734" cy="2621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855F0D-4926-831C-A47C-B5F7F4682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8" y="4087943"/>
            <a:ext cx="4484743" cy="984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1ABBC-FB14-A0DD-EB4D-AF2CD7B3E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136" y="2387330"/>
            <a:ext cx="3736778" cy="1245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64E21-95D3-EE7E-59F0-33DB32E84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576" y="1384144"/>
            <a:ext cx="2969134" cy="1484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67BF3-7EBE-D03B-31F8-92CF2F733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178" y="5435101"/>
            <a:ext cx="238125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D6B956-CDBB-690A-A094-B2223B9FA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1331" y="3922150"/>
            <a:ext cx="1855220" cy="1847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DFC45-6160-317A-55FC-6ACE150B5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0" y="1990267"/>
            <a:ext cx="1325564" cy="1325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5D964F-5724-41F5-FF1C-600B77F95D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3829" y="5303907"/>
            <a:ext cx="2681542" cy="1246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290EA-D18E-F1E3-DAD5-17B6EAA5F0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74" t="26830" r="10221" b="25077"/>
          <a:stretch/>
        </p:blipFill>
        <p:spPr>
          <a:xfrm>
            <a:off x="1513739" y="1463768"/>
            <a:ext cx="2809699" cy="984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B65F54-0A7E-7844-FCE0-F136EC377B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2259" y="2903815"/>
            <a:ext cx="1325564" cy="176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8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Evaluation Matrix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8B37E3-7DD1-9082-7F3D-A046FF0BF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" t="11358" r="6777" b="5324"/>
          <a:stretch/>
        </p:blipFill>
        <p:spPr>
          <a:xfrm>
            <a:off x="4777316" y="748175"/>
            <a:ext cx="6780700" cy="535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3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Highlighting helps specific options stand out so they can be more thoroughly evaluated.</a:t>
            </a:r>
          </a:p>
        </p:txBody>
      </p:sp>
    </p:spTree>
    <p:extLst>
      <p:ext uri="{BB962C8B-B14F-4D97-AF65-F5344CB8AC3E}">
        <p14:creationId xmlns:p14="http://schemas.microsoft.com/office/powerpoint/2010/main" val="2285297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2C5FD-7EAA-0408-0D94-2C31FBD2DB6B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</a:t>
            </a:r>
            <a:r>
              <a:rPr lang="en-US" sz="4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highlight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correct?</a:t>
            </a:r>
          </a:p>
        </p:txBody>
      </p:sp>
    </p:spTree>
    <p:extLst>
      <p:ext uri="{BB962C8B-B14F-4D97-AF65-F5344CB8AC3E}">
        <p14:creationId xmlns:p14="http://schemas.microsoft.com/office/powerpoint/2010/main" val="601073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Musts / Wants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Musts / Wants helps prioritize options.</a:t>
            </a:r>
          </a:p>
        </p:txBody>
      </p:sp>
    </p:spTree>
    <p:extLst>
      <p:ext uri="{BB962C8B-B14F-4D97-AF65-F5344CB8AC3E}">
        <p14:creationId xmlns:p14="http://schemas.microsoft.com/office/powerpoint/2010/main" val="8881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Musts / Wants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4D40C2-7870-1290-2E62-A2DEDBDB6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154016"/>
              </p:ext>
            </p:extLst>
          </p:nvPr>
        </p:nvGraphicFramePr>
        <p:xfrm>
          <a:off x="6158314" y="1590059"/>
          <a:ext cx="4018704" cy="370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785">
                  <a:extLst>
                    <a:ext uri="{9D8B030D-6E8A-4147-A177-3AD203B41FA5}">
                      <a16:colId xmlns:a16="http://schemas.microsoft.com/office/drawing/2014/main" val="1761573810"/>
                    </a:ext>
                  </a:extLst>
                </a:gridCol>
                <a:gridCol w="2055919">
                  <a:extLst>
                    <a:ext uri="{9D8B030D-6E8A-4147-A177-3AD203B41FA5}">
                      <a16:colId xmlns:a16="http://schemas.microsoft.com/office/drawing/2014/main" val="859613423"/>
                    </a:ext>
                  </a:extLst>
                </a:gridCol>
              </a:tblGrid>
              <a:tr h="806466">
                <a:tc>
                  <a:txBody>
                    <a:bodyPr/>
                    <a:lstStyle/>
                    <a:p>
                      <a:pPr algn="ctr"/>
                      <a:r>
                        <a:rPr lang="en-US" sz="33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MUSTS</a:t>
                      </a: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WANTS</a:t>
                      </a:r>
                    </a:p>
                  </a:txBody>
                  <a:tcPr marL="167640" marR="167640" marT="83820" marB="83820" anchor="ctr"/>
                </a:tc>
                <a:extLst>
                  <a:ext uri="{0D108BD9-81ED-4DB2-BD59-A6C34878D82A}">
                    <a16:rowId xmlns:a16="http://schemas.microsoft.com/office/drawing/2014/main" val="1736839704"/>
                  </a:ext>
                </a:extLst>
              </a:tr>
              <a:tr h="2897963">
                <a:tc>
                  <a:txBody>
                    <a:bodyPr/>
                    <a:lstStyle/>
                    <a:p>
                      <a:endParaRPr lang="en-US" sz="33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640" marR="167640" marT="83820" marB="83820" anchor="ctr"/>
                </a:tc>
                <a:tc>
                  <a:txBody>
                    <a:bodyPr/>
                    <a:lstStyle/>
                    <a:p>
                      <a:endParaRPr lang="en-US" sz="3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7640" marR="167640" marT="83820" marB="83820" anchor="ctr"/>
                </a:tc>
                <a:extLst>
                  <a:ext uri="{0D108BD9-81ED-4DB2-BD59-A6C34878D82A}">
                    <a16:rowId xmlns:a16="http://schemas.microsoft.com/office/drawing/2014/main" val="2381971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433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Paired Comparison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Comparison Analysis helps prioritize options by comparing them against each other one pair at a time.</a:t>
            </a:r>
          </a:p>
        </p:txBody>
      </p:sp>
    </p:spTree>
    <p:extLst>
      <p:ext uri="{BB962C8B-B14F-4D97-AF65-F5344CB8AC3E}">
        <p14:creationId xmlns:p14="http://schemas.microsoft.com/office/powerpoint/2010/main" val="1131469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Paired Comparison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062C0-25DE-114D-9F7E-DD842C2A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467385"/>
            <a:ext cx="6780700" cy="39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38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SML (Short, Medium, Long)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for Focusing Options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SML (Short, Medium, Long) helps prioritize options by time.</a:t>
            </a:r>
          </a:p>
        </p:txBody>
      </p:sp>
    </p:spTree>
    <p:extLst>
      <p:ext uri="{BB962C8B-B14F-4D97-AF65-F5344CB8AC3E}">
        <p14:creationId xmlns:p14="http://schemas.microsoft.com/office/powerpoint/2010/main" val="2572949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SML (Short, Medium, Long)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BFDB4-ADEC-47B5-94EF-714A39ACB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87300"/>
              </p:ext>
            </p:extLst>
          </p:nvPr>
        </p:nvGraphicFramePr>
        <p:xfrm>
          <a:off x="4711512" y="467208"/>
          <a:ext cx="6807581" cy="5923591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073431">
                  <a:extLst>
                    <a:ext uri="{9D8B030D-6E8A-4147-A177-3AD203B41FA5}">
                      <a16:colId xmlns:a16="http://schemas.microsoft.com/office/drawing/2014/main" val="632740385"/>
                    </a:ext>
                  </a:extLst>
                </a:gridCol>
                <a:gridCol w="2758593">
                  <a:extLst>
                    <a:ext uri="{9D8B030D-6E8A-4147-A177-3AD203B41FA5}">
                      <a16:colId xmlns:a16="http://schemas.microsoft.com/office/drawing/2014/main" val="1311407306"/>
                    </a:ext>
                  </a:extLst>
                </a:gridCol>
                <a:gridCol w="1975557">
                  <a:extLst>
                    <a:ext uri="{9D8B030D-6E8A-4147-A177-3AD203B41FA5}">
                      <a16:colId xmlns:a16="http://schemas.microsoft.com/office/drawing/2014/main" val="3229090122"/>
                    </a:ext>
                  </a:extLst>
                </a:gridCol>
              </a:tblGrid>
              <a:tr h="714625">
                <a:tc>
                  <a:txBody>
                    <a:bodyPr/>
                    <a:lstStyle/>
                    <a:p>
                      <a:pPr algn="ctr"/>
                      <a:r>
                        <a:rPr lang="en-US" sz="21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</a:t>
                      </a:r>
                    </a:p>
                  </a:txBody>
                  <a:tcPr marL="0" marR="94862" marT="37945" marB="28458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 marL="0" marR="94862" marT="37945" marB="28458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</a:p>
                  </a:txBody>
                  <a:tcPr marL="0" marR="94862" marT="37945" marB="28458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864059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208919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9778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813629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814314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43273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91155"/>
                  </a:ext>
                </a:extLst>
              </a:tr>
              <a:tr h="744138"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cap="none" spc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94862" marT="37945" marB="28458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6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76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Advantages, Limitations, Unique Qualities, Overcome Limitations (AULO) Exercise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626530" y="2318197"/>
            <a:ext cx="10967159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the most advantageous future technologies that could transform everyday life.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4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2FD-AE56-AEC0-2485-EE33A2ABE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ability to make or otherwise bring into existence something new, whether a new solution to a problem, a new method or device, or a new artistic object or form.</a:t>
            </a: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Kerr, Barbara. "creativity". Encyclopedia Britannica, 2 Jul. 2024, https://www.britannica.com/topic/creativity. Accessed 8 July 2024.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6549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Creativity?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B8AAD-9478-71FA-2065-95A3B9534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9"/>
          <a:stretch/>
        </p:blipFill>
        <p:spPr>
          <a:xfrm>
            <a:off x="767641" y="3097947"/>
            <a:ext cx="4865510" cy="3358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68C6E4-20F8-E154-5A0C-8F2A1CCD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096" y="2747785"/>
            <a:ext cx="5438841" cy="3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4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Advantages, Limitations, Unique Qualities, Overcome Limitations (AULO)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24698-0870-F3AD-0BE0-9E5EF4F811B2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Qualities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Overcome Limitations</a:t>
            </a:r>
          </a:p>
        </p:txBody>
      </p:sp>
    </p:spTree>
    <p:extLst>
      <p:ext uri="{BB962C8B-B14F-4D97-AF65-F5344CB8AC3E}">
        <p14:creationId xmlns:p14="http://schemas.microsoft.com/office/powerpoint/2010/main" val="2664306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Advantages, Limitations, Unique Qualities, Overcome Limitations (AULO) Exercise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626530" y="2318197"/>
            <a:ext cx="10967159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the most advantageous future technologies that could transform everyday life.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94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Have Saved Humanity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626530" y="2318197"/>
            <a:ext cx="10967159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Congratulations, but the correct answer is 42.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465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DB62B-CBA4-F93C-735F-0A8E36072330}"/>
              </a:ext>
            </a:extLst>
          </p:cNvPr>
          <p:cNvSpPr txBox="1"/>
          <p:nvPr/>
        </p:nvSpPr>
        <p:spPr>
          <a:xfrm>
            <a:off x="-1750" y="2533771"/>
            <a:ext cx="12191990" cy="3959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Basadur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(1994).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Simplex: A flight to creativity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Buffalo, NY: CEF Press.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Besemer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 P., &amp;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O'Quin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K. (1987). Creative product analysis: Testing a model by developing a judging instrument.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Creative Behavior, 21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(4), 219-231.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Bodmer, S., Kilger, M., Carpenter, G., &amp; Jones, J. (2012).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deception: Organized cyber threat counter-exploitation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McGraw-Hill Education.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Christensen, C. M. (2013).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innovator's dilemma: When new technologies cause great firms to fail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(Reprint ed.). Boston, MA: Harvard Business Review Press.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Dacey, J. S. (1989).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creative thinking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Lexington, MA: D. C. Heath &amp; Co.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Haefele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J. W. (1962).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Creativity and innovation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New York, NY: Reinhold.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Isaksen, S. G., Dorval, K. B., &amp;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Treffinger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 J. (1994).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Creative approaches to problem solving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Dubuque, IA: Kendall/Hunt Publishing.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EC81F5-93C2-3B61-04E5-439D343FDC8E}"/>
              </a:ext>
            </a:extLst>
          </p:cNvPr>
          <p:cNvSpPr txBox="1">
            <a:spLocks/>
          </p:cNvSpPr>
          <p:nvPr/>
        </p:nvSpPr>
        <p:spPr>
          <a:xfrm>
            <a:off x="1156851" y="637762"/>
            <a:ext cx="9888496" cy="900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24001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EC81F5-93C2-3B61-04E5-439D343FDC8E}"/>
              </a:ext>
            </a:extLst>
          </p:cNvPr>
          <p:cNvSpPr txBox="1">
            <a:spLocks/>
          </p:cNvSpPr>
          <p:nvPr/>
        </p:nvSpPr>
        <p:spPr>
          <a:xfrm>
            <a:off x="1156851" y="637762"/>
            <a:ext cx="9888496" cy="900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FAFB3-38FB-F5A8-F119-C44B870BD1D9}"/>
              </a:ext>
            </a:extLst>
          </p:cNvPr>
          <p:cNvSpPr txBox="1"/>
          <p:nvPr/>
        </p:nvSpPr>
        <p:spPr>
          <a:xfrm>
            <a:off x="-1750" y="2533767"/>
            <a:ext cx="12191990" cy="3959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Isaksen, S. G.,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Treffinger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 J., &amp; Dorval, K. B. (1997).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creative problem solving framework: An historical perspective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Sarasota, FL: Center for Creative Learning.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Isaksen, S. G. (Ed.). (1987).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Frontiers of creativity research: Beyond the basics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Buffalo, NY: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Bearly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Limited.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Johnson, S. (2010).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 good ideas come from: The natural history of innovation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New York, NY: Riverhead Books.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Kelley, T., &amp; Kelley, D. (2013). Creative confidence: Unleashing the creative potential within us all. New York, NY: Crown Business.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Kelley, T. (2001). The art of innovation: Lessons in creativity from IDEO, America's leading design firm. New York, NY: Crown Business.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Kerr, Barbara. "creativity". Encyclopedia Britannica, 2 Jul. 2024, https://www.britannica.com/topic/creativity. Accessed 8 July 2024.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Michalko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(2006).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Thinkertoys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handbook of creative-thinking techniques (2nd ed.). Berkeley, CA: Ten Speed Press.</a:t>
            </a:r>
          </a:p>
        </p:txBody>
      </p:sp>
    </p:spTree>
    <p:extLst>
      <p:ext uri="{BB962C8B-B14F-4D97-AF65-F5344CB8AC3E}">
        <p14:creationId xmlns:p14="http://schemas.microsoft.com/office/powerpoint/2010/main" val="209785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EC81F5-93C2-3B61-04E5-439D343FDC8E}"/>
              </a:ext>
            </a:extLst>
          </p:cNvPr>
          <p:cNvSpPr txBox="1">
            <a:spLocks/>
          </p:cNvSpPr>
          <p:nvPr/>
        </p:nvSpPr>
        <p:spPr>
          <a:xfrm>
            <a:off x="1156851" y="637762"/>
            <a:ext cx="9888496" cy="900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4CA0A-B97B-47EE-7044-6DB14254D10B}"/>
              </a:ext>
            </a:extLst>
          </p:cNvPr>
          <p:cNvSpPr txBox="1"/>
          <p:nvPr/>
        </p:nvSpPr>
        <p:spPr>
          <a:xfrm>
            <a:off x="-1750" y="2526014"/>
            <a:ext cx="12191990" cy="3959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Michalko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(2001).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Cracking creativity: The secrets of creative genius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Berkeley, CA: Ten Speed Press.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Mootee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(2013).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Design thinking for strategic innovation: What they can't teach you at business or design school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Hoboken, NJ: Wiley.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Parnes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 J. (Ed.). (1992).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Sourcebook for creative problem solving: A fifty year digest of proven innovation processes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Buffalo, NY: CEF Press.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Pink, D. H. (2006).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whole new mind: Why right-brainers will rule the future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New York, NY: Riverhead Books.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Ries, E. (2011).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lean startup: How today's entrepreneurs use continuous innovation to create radically successful businesses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New York, NY: Crown Business.</a:t>
            </a:r>
          </a:p>
          <a:p>
            <a:pPr marL="228600" marR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Joyce, M., Isaksen, S., Davidson, F., Puccio, G.,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Coppage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C., &amp;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Maruska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(1997). </a:t>
            </a:r>
            <a:r>
              <a:rPr lang="en-US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introduction to creativity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(2nd ed.). Acton, MA: Copley Press.</a:t>
            </a:r>
          </a:p>
        </p:txBody>
      </p:sp>
    </p:spTree>
    <p:extLst>
      <p:ext uri="{BB962C8B-B14F-4D97-AF65-F5344CB8AC3E}">
        <p14:creationId xmlns:p14="http://schemas.microsoft.com/office/powerpoint/2010/main" val="664809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83B8EB0-3F82-5CCE-3FE5-77CA665C6E4C}"/>
              </a:ext>
            </a:extLst>
          </p:cNvPr>
          <p:cNvSpPr/>
          <p:nvPr/>
        </p:nvSpPr>
        <p:spPr>
          <a:xfrm>
            <a:off x="4254842" y="3337068"/>
            <a:ext cx="3698791" cy="3429000"/>
          </a:xfrm>
          <a:prstGeom prst="ellipse">
            <a:avLst/>
          </a:prstGeom>
          <a:solidFill>
            <a:schemeClr val="accent2">
              <a:lumMod val="75000"/>
              <a:alpha val="25000"/>
            </a:scheme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AC32D9-1426-3845-105A-EBD2F918C359}"/>
              </a:ext>
            </a:extLst>
          </p:cNvPr>
          <p:cNvSpPr/>
          <p:nvPr/>
        </p:nvSpPr>
        <p:spPr>
          <a:xfrm>
            <a:off x="3328087" y="1613306"/>
            <a:ext cx="3698791" cy="3429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2677A0-971E-3075-FE04-D62A0980E500}"/>
              </a:ext>
            </a:extLst>
          </p:cNvPr>
          <p:cNvSpPr/>
          <p:nvPr/>
        </p:nvSpPr>
        <p:spPr>
          <a:xfrm>
            <a:off x="5165122" y="1530929"/>
            <a:ext cx="3698791" cy="3429000"/>
          </a:xfrm>
          <a:prstGeom prst="ellipse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94261-77EE-C03F-D349-33E6D1515032}"/>
              </a:ext>
            </a:extLst>
          </p:cNvPr>
          <p:cNvSpPr txBox="1"/>
          <p:nvPr/>
        </p:nvSpPr>
        <p:spPr>
          <a:xfrm>
            <a:off x="4125697" y="2629677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36F45-8A16-18C6-9193-C0FE1064757B}"/>
              </a:ext>
            </a:extLst>
          </p:cNvPr>
          <p:cNvSpPr txBox="1"/>
          <p:nvPr/>
        </p:nvSpPr>
        <p:spPr>
          <a:xfrm>
            <a:off x="6622848" y="429915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Stalker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718088-7D03-411C-CDE3-5D25D4E2A9A1}"/>
              </a:ext>
            </a:extLst>
          </p:cNvPr>
          <p:cNvSpPr txBox="1"/>
          <p:nvPr/>
        </p:nvSpPr>
        <p:spPr>
          <a:xfrm>
            <a:off x="4825462" y="4279903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Geek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B5CBD-75FD-AF04-BFD2-F9326E984088}"/>
              </a:ext>
            </a:extLst>
          </p:cNvPr>
          <p:cNvSpPr txBox="1"/>
          <p:nvPr/>
        </p:nvSpPr>
        <p:spPr>
          <a:xfrm>
            <a:off x="5669595" y="265112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8DA8B-CDAD-23D4-5AF4-55F8B610793F}"/>
              </a:ext>
            </a:extLst>
          </p:cNvPr>
          <p:cNvSpPr txBox="1"/>
          <p:nvPr/>
        </p:nvSpPr>
        <p:spPr>
          <a:xfrm>
            <a:off x="5677656" y="3750335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BF337-680C-6D26-43B6-D962905FD692}"/>
              </a:ext>
            </a:extLst>
          </p:cNvPr>
          <p:cNvSpPr txBox="1"/>
          <p:nvPr/>
        </p:nvSpPr>
        <p:spPr>
          <a:xfrm>
            <a:off x="7203354" y="2544038"/>
            <a:ext cx="1463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Socially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Awkward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27F5B6-D0CE-C92D-C738-4EB46C6C6FA0}"/>
              </a:ext>
            </a:extLst>
          </p:cNvPr>
          <p:cNvSpPr txBox="1"/>
          <p:nvPr/>
        </p:nvSpPr>
        <p:spPr>
          <a:xfrm>
            <a:off x="5351443" y="5435916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Obsession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9EEE1E9-6A3B-77EB-E0BA-C775F864714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76549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Problem-Solving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1B90D-08FE-59E6-11B6-63F6AF74921B}"/>
              </a:ext>
            </a:extLst>
          </p:cNvPr>
          <p:cNvSpPr txBox="1"/>
          <p:nvPr/>
        </p:nvSpPr>
        <p:spPr>
          <a:xfrm>
            <a:off x="8852624" y="5268953"/>
            <a:ext cx="3289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Gregory Carpenter, DrPH, FRSA</a:t>
            </a:r>
          </a:p>
          <a:p>
            <a:r>
              <a:rPr lang="en-US" dirty="0"/>
              <a:t>Chief Security Officer</a:t>
            </a:r>
          </a:p>
          <a:p>
            <a:r>
              <a:rPr lang="en-US" dirty="0"/>
              <a:t>KnowledgeBridge International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36662-4CD5-6F45-C56F-B7AC3339A4A5}"/>
              </a:ext>
            </a:extLst>
          </p:cNvPr>
          <p:cNvSpPr txBox="1"/>
          <p:nvPr/>
        </p:nvSpPr>
        <p:spPr>
          <a:xfrm>
            <a:off x="620888" y="5268953"/>
            <a:ext cx="238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greg.carpenter@kbi.ai</a:t>
            </a:r>
          </a:p>
        </p:txBody>
      </p:sp>
    </p:spTree>
    <p:extLst>
      <p:ext uri="{BB962C8B-B14F-4D97-AF65-F5344CB8AC3E}">
        <p14:creationId xmlns:p14="http://schemas.microsoft.com/office/powerpoint/2010/main" val="196973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7654925" algn="l"/>
              </a:tabLs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 You Be Creative?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66782-05A1-06D1-EA84-F64200EDB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" t="173" r="1845" b="2820"/>
          <a:stretch/>
        </p:blipFill>
        <p:spPr>
          <a:xfrm>
            <a:off x="5670180" y="643466"/>
            <a:ext cx="4994971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7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7C43E-1E46-8CFC-F087-71071C4B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Creative Problem-Solving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395-73DA-5F34-1CD7-C16330022E70}"/>
              </a:ext>
            </a:extLst>
          </p:cNvPr>
          <p:cNvSpPr>
            <a:spLocks/>
          </p:cNvSpPr>
          <p:nvPr/>
        </p:nvSpPr>
        <p:spPr>
          <a:xfrm>
            <a:off x="1218333" y="2112579"/>
            <a:ext cx="4796628" cy="766220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Tools for Generating Options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41A98-F51B-FBDC-9ED6-E688BB7CECB0}"/>
              </a:ext>
            </a:extLst>
          </p:cNvPr>
          <p:cNvSpPr>
            <a:spLocks/>
          </p:cNvSpPr>
          <p:nvPr/>
        </p:nvSpPr>
        <p:spPr>
          <a:xfrm>
            <a:off x="1218333" y="2878799"/>
            <a:ext cx="4796628" cy="342658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Brainstorming</a:t>
            </a:r>
          </a:p>
          <a:p>
            <a:pPr marL="420624" lvl="1"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W/Post-it®</a:t>
            </a:r>
          </a:p>
          <a:p>
            <a:pPr marL="420624" lvl="1"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Brainwriting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Forced Fitting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Imagery Trek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Ladder of Abstraction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Morphological Matrix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SCAMPER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9B528-E203-156C-F047-50F5EE11A9D6}"/>
              </a:ext>
            </a:extLst>
          </p:cNvPr>
          <p:cNvSpPr>
            <a:spLocks/>
          </p:cNvSpPr>
          <p:nvPr/>
        </p:nvSpPr>
        <p:spPr>
          <a:xfrm>
            <a:off x="6177358" y="2112579"/>
            <a:ext cx="4820250" cy="766220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Tools for Focusing Options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1718C-8C01-E367-31B7-4A9D7512F542}"/>
              </a:ext>
            </a:extLst>
          </p:cNvPr>
          <p:cNvSpPr>
            <a:spLocks/>
          </p:cNvSpPr>
          <p:nvPr/>
        </p:nvSpPr>
        <p:spPr>
          <a:xfrm>
            <a:off x="6177358" y="2878799"/>
            <a:ext cx="4820250" cy="342658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Advantages, Limitations, Unique Qualities, Overcome Limitations (AULO)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Evaluation Matrix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Criteria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Highlighting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Musts/Wants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Paired Comparison Analysis</a:t>
            </a:r>
          </a:p>
          <a:p>
            <a:pPr defTabSz="841248">
              <a:spcAft>
                <a:spcPts val="600"/>
              </a:spcAft>
            </a:pPr>
            <a:r>
              <a:rPr lang="en-US" sz="2024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Short/Medium/Long (SML)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7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904EE3-DDAA-D47F-30F7-FD7F4815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Tools for Generating Options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6B4EC0-6058-6029-44C1-63AF05C00CA0}"/>
              </a:ext>
            </a:extLst>
          </p:cNvPr>
          <p:cNvSpPr txBox="1">
            <a:spLocks/>
          </p:cNvSpPr>
          <p:nvPr/>
        </p:nvSpPr>
        <p:spPr>
          <a:xfrm>
            <a:off x="1526417" y="2066920"/>
            <a:ext cx="5486401" cy="4410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W/Post-it®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Brainwriting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Forced Fitting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Imagery Trek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of Abstraction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 Matrix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SCAMPER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Visually Identifying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96114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Brainstorming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08228-1C6C-9D83-F08A-E5E3F5B27828}"/>
              </a:ext>
            </a:extLst>
          </p:cNvPr>
          <p:cNvSpPr txBox="1"/>
          <p:nvPr/>
        </p:nvSpPr>
        <p:spPr>
          <a:xfrm>
            <a:off x="8572499" y="390832"/>
            <a:ext cx="3233585" cy="87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W/Post-it®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Brainwriting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620885" y="2532348"/>
            <a:ext cx="108260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 Generating Tool</a:t>
            </a:r>
          </a:p>
          <a:p>
            <a:pPr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is designed to generate many, varied, and unusual options while starting the flow of option generation for any other tool.</a:t>
            </a:r>
          </a:p>
        </p:txBody>
      </p:sp>
    </p:spTree>
    <p:extLst>
      <p:ext uri="{BB962C8B-B14F-4D97-AF65-F5344CB8AC3E}">
        <p14:creationId xmlns:p14="http://schemas.microsoft.com/office/powerpoint/2010/main" val="361213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BD44A9-D4D5-151F-A6F5-FCFE8BBCEFD8}"/>
              </a:ext>
            </a:extLst>
          </p:cNvPr>
          <p:cNvSpPr txBox="1">
            <a:spLocks/>
          </p:cNvSpPr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tabLst>
                <a:tab pos="7654925" algn="l"/>
              </a:tabLs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Brainstorming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08228-1C6C-9D83-F08A-E5E3F5B27828}"/>
              </a:ext>
            </a:extLst>
          </p:cNvPr>
          <p:cNvSpPr txBox="1"/>
          <p:nvPr/>
        </p:nvSpPr>
        <p:spPr>
          <a:xfrm>
            <a:off x="8572499" y="390832"/>
            <a:ext cx="3233585" cy="87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W/Post-it®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Brainwriting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73C55-996D-FF04-E8AC-52B7E35CF0A0}"/>
              </a:ext>
            </a:extLst>
          </p:cNvPr>
          <p:cNvSpPr txBox="1"/>
          <p:nvPr/>
        </p:nvSpPr>
        <p:spPr>
          <a:xfrm>
            <a:off x="620885" y="2532348"/>
            <a:ext cx="913271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for Brainstorming</a:t>
            </a:r>
          </a:p>
          <a:p>
            <a:pPr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Readable – Write clearly, legibly, and large enough to see.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Concise – Be Brief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– Share the essence of the option</a:t>
            </a:r>
          </a:p>
        </p:txBody>
      </p:sp>
    </p:spTree>
    <p:extLst>
      <p:ext uri="{BB962C8B-B14F-4D97-AF65-F5344CB8AC3E}">
        <p14:creationId xmlns:p14="http://schemas.microsoft.com/office/powerpoint/2010/main" val="2707720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1533</Words>
  <Application>Microsoft Macintosh PowerPoint</Application>
  <PresentationFormat>Widescreen</PresentationFormat>
  <Paragraphs>279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Creative Problem-Solving Tools</vt:lpstr>
      <vt:lpstr>Tools for Generating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for Focusing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Gregory Carpenter</dc:creator>
  <cp:lastModifiedBy>Gregory Carpenter</cp:lastModifiedBy>
  <cp:revision>28</cp:revision>
  <dcterms:created xsi:type="dcterms:W3CDTF">2024-07-08T21:36:29Z</dcterms:created>
  <dcterms:modified xsi:type="dcterms:W3CDTF">2024-07-12T12:45:30Z</dcterms:modified>
</cp:coreProperties>
</file>